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470" r:id="rId2"/>
    <p:sldId id="471" r:id="rId3"/>
    <p:sldId id="472" r:id="rId4"/>
    <p:sldId id="473" r:id="rId5"/>
    <p:sldId id="474" r:id="rId6"/>
    <p:sldId id="475" r:id="rId7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 Sommernachtstraum" id="{08219751-54E5-448D-AC58-F63DEB491863}">
          <p14:sldIdLst>
            <p14:sldId id="470"/>
            <p14:sldId id="471"/>
            <p14:sldId id="472"/>
            <p14:sldId id="473"/>
            <p14:sldId id="474"/>
            <p14:sldId id="475"/>
          </p14:sldIdLst>
        </p14:section>
        <p14:section name="Default Section" id="{E3FA06AC-4D68-C546-BA5B-5FC12E6E0E9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92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544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25D7071-D1ED-3BAE-47EC-94492BA59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816" y="740275"/>
            <a:ext cx="4301957" cy="5377447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D05A864-234A-D404-6B6B-8C8774A93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874" y="643467"/>
            <a:ext cx="410866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47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CDE5CDC7-CB38-5CDC-018E-448B02F5470F}"/>
              </a:ext>
            </a:extLst>
          </p:cNvPr>
          <p:cNvSpPr txBox="1"/>
          <p:nvPr/>
        </p:nvSpPr>
        <p:spPr>
          <a:xfrm>
            <a:off x="990" y="0"/>
            <a:ext cx="4952010" cy="7171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Neumeier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的舞蹈版莎士比亚的戏剧讲述了爱情的磨难和磨难，在首演三十多年后仍然保持着新鲜感。从门德尔松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·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巴托迪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(Mendelssohn </a:t>
            </a:r>
            <a:r>
              <a:rPr lang="en-US" altLang="zh-CN" sz="1000" b="0" i="0" dirty="0" err="1">
                <a:solidFill>
                  <a:srgbClr val="000000"/>
                </a:solidFill>
                <a:effectLst/>
                <a:latin typeface="Nexa W04"/>
              </a:rPr>
              <a:t>Bartholdy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)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到捷尔吉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·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利盖蒂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(</a:t>
            </a:r>
            <a:r>
              <a:rPr lang="en-US" altLang="zh-CN" sz="1000" b="0" i="0" dirty="0" err="1">
                <a:solidFill>
                  <a:srgbClr val="000000"/>
                </a:solidFill>
                <a:effectLst/>
                <a:latin typeface="Nexa W04"/>
              </a:rPr>
              <a:t>György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 Ligeti)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再到传统的管风琴音乐，约翰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·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纽迈尔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(John Neumeier)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的音乐选择范围广泛，通过将三种不同的音乐风格融入他的编舞叙事，展现了他的戏剧敏感性。</a:t>
            </a:r>
            <a:endParaRPr lang="en-US" altLang="zh-CN" sz="10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US" sz="1000" dirty="0">
              <a:solidFill>
                <a:srgbClr val="000000"/>
              </a:solidFill>
              <a:latin typeface="Nexa W04"/>
            </a:endParaRPr>
          </a:p>
          <a:p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Musik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: Felix Mendelssohn 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Bartholdy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, 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György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 Ligeti und 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traditionelle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 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mechanische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 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Musik</a:t>
            </a:r>
            <a:br>
              <a:rPr lang="en-US" sz="1000" dirty="0"/>
            </a:b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Choreografie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, 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Inszenierung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 und 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Lichtdesign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: John Neumeier</a:t>
            </a:r>
            <a:br>
              <a:rPr lang="en-US" sz="1000" dirty="0"/>
            </a:b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Bühnenbild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 und 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Nexa W04"/>
              </a:rPr>
              <a:t>Kostüme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Nexa W04"/>
              </a:rPr>
              <a:t>: Jürgen Rose</a:t>
            </a:r>
          </a:p>
          <a:p>
            <a:endParaRPr lang="en-US" sz="1000" dirty="0">
              <a:solidFill>
                <a:srgbClr val="000000"/>
              </a:solidFill>
              <a:latin typeface="Nexa W04"/>
            </a:endParaRPr>
          </a:p>
          <a:p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序幕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希波吕忒的房间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希波吕忒与雅典公爵忒修斯大婚前夕，正在进行最后的准备工作。希波吕忒的朋友海伦娜和赫米娅帮她完成了婚纱。</a:t>
            </a:r>
            <a:r>
              <a:rPr lang="en-US" altLang="zh-CN" sz="1000" b="0" i="0" dirty="0" err="1">
                <a:solidFill>
                  <a:srgbClr val="000000"/>
                </a:solidFill>
                <a:effectLst/>
                <a:latin typeface="Nexa W04"/>
              </a:rPr>
              <a:t>Philostrat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是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Theseus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宫廷狂欢活动的监督者，负责监督一切。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财务主管将结婚首饰送给希波吕忒。陪同他的是军官德米特里厄斯，他是海伦娜的前未婚夫，现在他正在徒劳地追求赫米娅。但海伦娜仍然爱德米特里厄斯。园丁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Lysander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带来了一些婚礼鲜花的样品。他也爱着赫米娅，就像她爱着他一样。莱山德秘密地给了赫米娅一封信，要求在森林和橄榄树的一根树枝下会合。嫉妒的海伦娜找到了这封信，并把它拿给德米特里厄斯看。忒修斯拜访希波吕忒。他给了她一朵玫瑰，但同时又和美丽的侍女们调情。希波吕忒注意到了一切，并怀疑她对她选择的丈夫忒修斯的爱。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一群工匠在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Weber </a:t>
            </a:r>
            <a:r>
              <a:rPr lang="en-US" altLang="zh-CN" sz="1000" b="0" i="0" dirty="0" err="1">
                <a:solidFill>
                  <a:srgbClr val="000000"/>
                </a:solidFill>
                <a:effectLst/>
                <a:latin typeface="Nexa W04"/>
              </a:rPr>
              <a:t>Zettel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的带领下进入并请求允许在婚宴上表演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Pyramus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和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Thisbe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。希波吕忒独自一人，找到了莱山德写给赫米娅的情书。她若有所思地睡着了。她梦想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...</a:t>
            </a:r>
          </a:p>
          <a:p>
            <a:endParaRPr lang="en-US" sz="1000" dirty="0">
              <a:solidFill>
                <a:srgbClr val="000000"/>
              </a:solidFill>
              <a:latin typeface="Nexa W04"/>
            </a:endParaRPr>
          </a:p>
          <a:p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ACT 1</a:t>
            </a: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晚上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-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在森林中 仙女世界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Titania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，仙女女王，正在与仙王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Oberon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争论。盛怒之下，奥伯伦送给他信任的小精灵帕克一朵花，这种花有神奇的功效：将它摇晃在睡着的人的眼睛上，会使他们爱上醒来时看到的第一眼。帕克受命代表奥伯伦对泰坦妮亚恶作剧。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莱山德和赫米亚在森林里愉快地相遇了。德米特里厄斯寻找赫米娅。海伦娜跟随德米特里厄斯。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Oberon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看着他们。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出于对海伦娜的怜悯，奥伯伦告诉帕克用爱情花在德米特里厄斯身上，这样他就可以再次爱上海伦娜。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拉山德和赫米亚在森林里迷路了。他们分开睡。帕克不小心把爱情花放在了拉山德身上。莱山德不小心被海伦娜吵醒了。他立即热烈地爱上了她。海伦娜感到困惑，从他身边跑开。赫米亚醒来寻找拉山德。</a:t>
            </a:r>
            <a:br>
              <a:rPr lang="zh-CN" altLang="en-US" sz="1000" dirty="0"/>
            </a:br>
            <a:br>
              <a:rPr lang="zh-CN" altLang="en-US" sz="1000" dirty="0"/>
            </a:br>
            <a:endParaRPr lang="en-US" sz="1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A25018B-8049-FED6-0C2F-4F2E720F98AA}"/>
              </a:ext>
            </a:extLst>
          </p:cNvPr>
          <p:cNvSpPr txBox="1"/>
          <p:nvPr/>
        </p:nvSpPr>
        <p:spPr>
          <a:xfrm>
            <a:off x="4953000" y="0"/>
            <a:ext cx="495201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泽特尔和他的伙伴们正在树林里找地方试试他们的游戏。角色被分配，</a:t>
            </a:r>
            <a:r>
              <a:rPr lang="en-US" altLang="zh-CN" sz="1000" b="0" i="0" dirty="0" err="1">
                <a:solidFill>
                  <a:srgbClr val="000000"/>
                </a:solidFill>
                <a:effectLst/>
                <a:latin typeface="Nexa W04"/>
              </a:rPr>
              <a:t>Zettel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领导排练。帕克饶有兴趣地看着他们。为了好玩，他把 </a:t>
            </a:r>
            <a:r>
              <a:rPr lang="en-US" altLang="zh-CN" sz="1000" b="0" i="0" dirty="0" err="1">
                <a:solidFill>
                  <a:srgbClr val="000000"/>
                </a:solidFill>
                <a:effectLst/>
                <a:latin typeface="Nexa W04"/>
              </a:rPr>
              <a:t>Zettel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的头变成了驴头。其他工匠都避而远之。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Titania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和她的随从睡着了。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Puck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现在对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Titania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使用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Love Flower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。不小心被一张驴头纸条惊醒，她爱上了他。在看着仍然爱着赫米娅的德米特里厄斯时，奥伯伦意识到了帕克的错误。为了纠正这个错误，帕克再次使用了这朵花，实际上是在德米特里厄斯身上。海伦娜绊倒了熟睡的人，把他叫醒了。他也爱上了她。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Oberon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看到了完全的混乱并命令 </a:t>
            </a:r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Puck </a:t>
            </a: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解决所有问题。帕克将沉睡的恋人并排放在一起，再次使用爱情花。</a:t>
            </a:r>
            <a:endParaRPr lang="en-US" altLang="zh-CN" sz="1000" b="0" i="0" dirty="0">
              <a:solidFill>
                <a:srgbClr val="000000"/>
              </a:solidFill>
              <a:effectLst/>
              <a:latin typeface="Nexa W04"/>
            </a:endParaRPr>
          </a:p>
          <a:p>
            <a:endParaRPr lang="en-US" sz="1000" dirty="0">
              <a:solidFill>
                <a:srgbClr val="000000"/>
              </a:solidFill>
              <a:latin typeface="Nexa W04"/>
            </a:endParaRPr>
          </a:p>
          <a:p>
            <a:r>
              <a:rPr lang="en-US" altLang="zh-CN" sz="1000" b="0" i="0" dirty="0">
                <a:solidFill>
                  <a:srgbClr val="000000"/>
                </a:solidFill>
                <a:effectLst/>
                <a:latin typeface="Nexa W04"/>
              </a:rPr>
              <a:t>ACT 2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森林中的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黎明海伦娜、赫米娅、莱山德和德米特里厄斯醒来并找到了彼此。工匠们从他的驴头上找到了一张纸。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希波吕忒的房间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希波吕忒仍在她的沙发上做梦，被忒修斯观察到。他温柔地叫醒她。两人都意识到他们已经坠入爱河。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其他夫妇进入并要求立即结婚。忒修斯祝福他们。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忒修斯城堡的宴会厅</a:t>
            </a:r>
            <a:br>
              <a:rPr lang="zh-CN" altLang="en-US" sz="1000" dirty="0"/>
            </a:br>
            <a:br>
              <a:rPr lang="zh-CN" altLang="en-US" sz="1000" dirty="0"/>
            </a:br>
            <a:r>
              <a:rPr lang="zh-CN" altLang="en-US" sz="1000" b="0" i="0" dirty="0">
                <a:solidFill>
                  <a:srgbClr val="000000"/>
                </a:solidFill>
                <a:effectLst/>
                <a:latin typeface="Nexa W04"/>
              </a:rPr>
              <a:t>举行婚宴。工匠们表演他们的戏剧“皮拉摩斯和提斯比”。婚礼宾客离开后，希波吕忒和忒修斯互相告白。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77659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E9C45C43-897C-0E43-B8C3-9F5C54708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08" r="2" b="15538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6" name="Grafik 15" descr="Ein Bild, das draußen enthält.&#10;&#10;Automatisch generierte Beschreibung">
            <a:extLst>
              <a:ext uri="{FF2B5EF4-FFF2-40B4-BE49-F238E27FC236}">
                <a16:creationId xmlns:a16="http://schemas.microsoft.com/office/drawing/2014/main" id="{F72B6DEB-5AF9-30E0-72B0-4C67A573D7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0" r="457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AC68FEB-3864-23EA-73BD-F6C58E59EB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26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3" name="Grafik 12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22084FC3-6B9D-18E3-3D27-EB11A381D6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80" r="2" b="366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0759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7B3ECC2-2276-140D-BF84-46D30A628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55" r="-2" b="3965"/>
          <a:stretch/>
        </p:blipFill>
        <p:spPr>
          <a:xfrm>
            <a:off x="20" y="10"/>
            <a:ext cx="5862493" cy="2969294"/>
          </a:xfrm>
          <a:custGeom>
            <a:avLst/>
            <a:gdLst/>
            <a:ahLst/>
            <a:cxnLst/>
            <a:rect l="l" t="t" r="r" b="b"/>
            <a:pathLst>
              <a:path w="7215401" h="2969304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5840224" y="2969304"/>
                </a:lnTo>
                <a:lnTo>
                  <a:pt x="0" y="2969304"/>
                </a:lnTo>
                <a:close/>
              </a:path>
            </a:pathLst>
          </a:cu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FE1F807-4FD3-1829-FB41-B47C3BDF9D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3" r="2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5" name="Grafik 4" descr="Ein Bild, das schwimmend, Floß enthält.&#10;&#10;Automatisch generierte Beschreibung">
            <a:extLst>
              <a:ext uri="{FF2B5EF4-FFF2-40B4-BE49-F238E27FC236}">
                <a16:creationId xmlns:a16="http://schemas.microsoft.com/office/drawing/2014/main" id="{FF729A63-7903-BC35-3C8E-1D34FCD412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31" r="-2" b="-2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B592CE3-59C6-F1EC-08EA-DD87D98F94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5" r="2189" b="2"/>
          <a:stretch/>
        </p:blipFill>
        <p:spPr>
          <a:xfrm>
            <a:off x="20" y="3106464"/>
            <a:ext cx="5045242" cy="3751536"/>
          </a:xfrm>
          <a:custGeom>
            <a:avLst/>
            <a:gdLst/>
            <a:ahLst/>
            <a:cxnLst/>
            <a:rect l="l" t="t" r="r" b="b"/>
            <a:pathLst>
              <a:path w="6209553" h="3751536">
                <a:moveTo>
                  <a:pt x="0" y="0"/>
                </a:moveTo>
                <a:lnTo>
                  <a:pt x="5776701" y="0"/>
                </a:lnTo>
                <a:lnTo>
                  <a:pt x="4041567" y="3746529"/>
                </a:lnTo>
                <a:lnTo>
                  <a:pt x="6209553" y="3746529"/>
                </a:lnTo>
                <a:lnTo>
                  <a:pt x="6209553" y="3746530"/>
                </a:lnTo>
                <a:lnTo>
                  <a:pt x="1647632" y="3746530"/>
                </a:lnTo>
                <a:lnTo>
                  <a:pt x="1647632" y="3751536"/>
                </a:lnTo>
                <a:lnTo>
                  <a:pt x="0" y="37515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18701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erson, Tänzer enthält.&#10;&#10;Automatisch generierte Beschreibung">
            <a:extLst>
              <a:ext uri="{FF2B5EF4-FFF2-40B4-BE49-F238E27FC236}">
                <a16:creationId xmlns:a16="http://schemas.microsoft.com/office/drawing/2014/main" id="{DEB211A7-4F5D-19E7-8423-9D7EA730D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22" r="-2" b="-2"/>
          <a:stretch/>
        </p:blipFill>
        <p:spPr>
          <a:xfrm>
            <a:off x="20" y="10"/>
            <a:ext cx="5862493" cy="2969294"/>
          </a:xfrm>
          <a:custGeom>
            <a:avLst/>
            <a:gdLst/>
            <a:ahLst/>
            <a:cxnLst/>
            <a:rect l="l" t="t" r="r" b="b"/>
            <a:pathLst>
              <a:path w="7215401" h="2969304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5840224" y="2969304"/>
                </a:lnTo>
                <a:lnTo>
                  <a:pt x="0" y="2969304"/>
                </a:lnTo>
                <a:close/>
              </a:path>
            </a:pathLst>
          </a:custGeom>
        </p:spPr>
      </p:pic>
      <p:pic>
        <p:nvPicPr>
          <p:cNvPr id="7" name="Grafik 6" descr="Ein Bild, das Person, Sport, Tänzer enthält.&#10;&#10;Automatisch generierte Beschreibung">
            <a:extLst>
              <a:ext uri="{FF2B5EF4-FFF2-40B4-BE49-F238E27FC236}">
                <a16:creationId xmlns:a16="http://schemas.microsoft.com/office/drawing/2014/main" id="{022D8FDD-CD2C-E9E9-3A12-1C758C3DBC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9" name="Grafik 8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DB5330DB-9689-DC25-14C9-B8850A27DD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31" r="-2" b="-2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Grafik 2" descr="Ein Bild, das dunkel enthält.&#10;&#10;Automatisch generierte Beschreibung">
            <a:extLst>
              <a:ext uri="{FF2B5EF4-FFF2-40B4-BE49-F238E27FC236}">
                <a16:creationId xmlns:a16="http://schemas.microsoft.com/office/drawing/2014/main" id="{A6F2769C-C428-CBE0-C75C-CF79ACBE334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0" r="8164" b="-3"/>
          <a:stretch/>
        </p:blipFill>
        <p:spPr>
          <a:xfrm>
            <a:off x="20" y="3106464"/>
            <a:ext cx="5045242" cy="3751536"/>
          </a:xfrm>
          <a:custGeom>
            <a:avLst/>
            <a:gdLst/>
            <a:ahLst/>
            <a:cxnLst/>
            <a:rect l="l" t="t" r="r" b="b"/>
            <a:pathLst>
              <a:path w="6209553" h="3751536">
                <a:moveTo>
                  <a:pt x="0" y="0"/>
                </a:moveTo>
                <a:lnTo>
                  <a:pt x="5776701" y="0"/>
                </a:lnTo>
                <a:lnTo>
                  <a:pt x="4041567" y="3746529"/>
                </a:lnTo>
                <a:lnTo>
                  <a:pt x="6209553" y="3746529"/>
                </a:lnTo>
                <a:lnTo>
                  <a:pt x="6209553" y="3746530"/>
                </a:lnTo>
                <a:lnTo>
                  <a:pt x="1647632" y="3746530"/>
                </a:lnTo>
                <a:lnTo>
                  <a:pt x="1647632" y="3751536"/>
                </a:lnTo>
                <a:lnTo>
                  <a:pt x="0" y="37515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49747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Wasser enthält.&#10;&#10;Automatisch generierte Beschreibung">
            <a:extLst>
              <a:ext uri="{FF2B5EF4-FFF2-40B4-BE49-F238E27FC236}">
                <a16:creationId xmlns:a16="http://schemas.microsoft.com/office/drawing/2014/main" id="{C8F993E8-26E3-C687-852A-A05F8AC58D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4" r="3682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87C5ED60-A27B-A440-6F12-65154DF1A7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31" r="-2" b="-2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514641CE-AD31-DAA2-6032-6C1A3128BA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1" r="21762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90883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970</Words>
  <Application>Microsoft Macintosh PowerPoint</Application>
  <PresentationFormat>A4 Paper (210x297 mm)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Nexa W04</vt:lpstr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167</cp:revision>
  <cp:lastPrinted>2023-06-11T08:59:37Z</cp:lastPrinted>
  <dcterms:created xsi:type="dcterms:W3CDTF">2022-11-07T20:45:57Z</dcterms:created>
  <dcterms:modified xsi:type="dcterms:W3CDTF">2023-11-10T14:31:19Z</dcterms:modified>
</cp:coreProperties>
</file>

<file path=docProps/thumbnail.jpeg>
</file>